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6"/>
    <p:sldId id="257" r:id="rId47"/>
    <p:sldId id="258" r:id="rId48"/>
    <p:sldId id="259" r:id="rId49"/>
    <p:sldId id="260" r:id="rId50"/>
    <p:sldId id="261" r:id="rId51"/>
    <p:sldId id="262" r:id="rId52"/>
    <p:sldId id="263" r:id="rId53"/>
    <p:sldId id="264" r:id="rId54"/>
    <p:sldId id="265" r:id="rId55"/>
    <p:sldId id="266" r:id="rId56"/>
    <p:sldId id="267" r:id="rId5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DejaVu Serif" charset="1" panose="02060603050605020204"/>
      <p:regular r:id="rId10"/>
    </p:embeddedFont>
    <p:embeddedFont>
      <p:font typeface="DejaVu Serif Bold" charset="1" panose="02060803050605020204"/>
      <p:regular r:id="rId11"/>
    </p:embeddedFont>
    <p:embeddedFont>
      <p:font typeface="DejaVu Serif Italics" charset="1" panose="020606030503050B0204"/>
      <p:regular r:id="rId12"/>
    </p:embeddedFont>
    <p:embeddedFont>
      <p:font typeface="DejaVu Serif Bold Italics" charset="1" panose="020608030503050B0204"/>
      <p:regular r:id="rId13"/>
    </p:embeddedFont>
    <p:embeddedFont>
      <p:font typeface="Noto Sans" charset="1" panose="020B0502040504020204"/>
      <p:regular r:id="rId14"/>
    </p:embeddedFont>
    <p:embeddedFont>
      <p:font typeface="Noto Sans Bold" charset="1" panose="020B0802040504020204"/>
      <p:regular r:id="rId15"/>
    </p:embeddedFont>
    <p:embeddedFont>
      <p:font typeface="Noto Sans Italics" charset="1" panose="020B0502040504090204"/>
      <p:regular r:id="rId16"/>
    </p:embeddedFont>
    <p:embeddedFont>
      <p:font typeface="Noto Sans Bold Italics" charset="1" panose="020B0802040504090204"/>
      <p:regular r:id="rId17"/>
    </p:embeddedFont>
    <p:embeddedFont>
      <p:font typeface="Bukhari Script" charset="1" panose="00000500000000000000"/>
      <p:regular r:id="rId18"/>
    </p:embeddedFont>
    <p:embeddedFont>
      <p:font typeface="Times New Roman" charset="1" panose="02030502070405020303"/>
      <p:regular r:id="rId19"/>
    </p:embeddedFont>
    <p:embeddedFont>
      <p:font typeface="Times New Roman Bold" charset="1" panose="02030802070405020303"/>
      <p:regular r:id="rId20"/>
    </p:embeddedFont>
    <p:embeddedFont>
      <p:font typeface="Times New Roman Italics" charset="1" panose="02030502070405090303"/>
      <p:regular r:id="rId21"/>
    </p:embeddedFont>
    <p:embeddedFont>
      <p:font typeface="Times New Roman Bold Italics" charset="1" panose="02030802070405090303"/>
      <p:regular r:id="rId22"/>
    </p:embeddedFont>
    <p:embeddedFont>
      <p:font typeface="Times New Roman Medium" charset="1" panose="02030502070405020303"/>
      <p:regular r:id="rId23"/>
    </p:embeddedFont>
    <p:embeddedFont>
      <p:font typeface="Times New Roman Medium Italics" charset="1" panose="02030502070405090303"/>
      <p:regular r:id="rId24"/>
    </p:embeddedFont>
    <p:embeddedFont>
      <p:font typeface="Times New Roman Semi-Bold" charset="1" panose="02030702070405020303"/>
      <p:regular r:id="rId25"/>
    </p:embeddedFont>
    <p:embeddedFont>
      <p:font typeface="Times New Roman Semi-Bold Italics" charset="1" panose="02030702070405090303"/>
      <p:regular r:id="rId26"/>
    </p:embeddedFont>
    <p:embeddedFont>
      <p:font typeface="Times New Roman Ultra-Bold" charset="1" panose="02030902070405020303"/>
      <p:regular r:id="rId27"/>
    </p:embeddedFont>
    <p:embeddedFont>
      <p:font typeface="Noto Serif Display" charset="1" panose="02020502080505020204"/>
      <p:regular r:id="rId28"/>
    </p:embeddedFont>
    <p:embeddedFont>
      <p:font typeface="Noto Serif Display Bold" charset="1" panose="02020802080505020204"/>
      <p:regular r:id="rId29"/>
    </p:embeddedFont>
    <p:embeddedFont>
      <p:font typeface="Noto Serif Display Italics" charset="1" panose="02020502080505090204"/>
      <p:regular r:id="rId30"/>
    </p:embeddedFont>
    <p:embeddedFont>
      <p:font typeface="Noto Serif Display Bold Italics" charset="1" panose="02020802080505090204"/>
      <p:regular r:id="rId31"/>
    </p:embeddedFont>
    <p:embeddedFont>
      <p:font typeface="Noto Serif Display Thin" charset="1" panose="02020202080505020204"/>
      <p:regular r:id="rId32"/>
    </p:embeddedFont>
    <p:embeddedFont>
      <p:font typeface="Noto Serif Display Thin Italics" charset="1" panose="02020202080505090204"/>
      <p:regular r:id="rId33"/>
    </p:embeddedFont>
    <p:embeddedFont>
      <p:font typeface="Noto Serif Display Extra-Light" charset="1" panose="02020302080505020204"/>
      <p:regular r:id="rId34"/>
    </p:embeddedFont>
    <p:embeddedFont>
      <p:font typeface="Noto Serif Display Extra-Light Italics" charset="1" panose="02020302080505090204"/>
      <p:regular r:id="rId35"/>
    </p:embeddedFont>
    <p:embeddedFont>
      <p:font typeface="Noto Serif Display Light" charset="1" panose="02020402080505020204"/>
      <p:regular r:id="rId36"/>
    </p:embeddedFont>
    <p:embeddedFont>
      <p:font typeface="Noto Serif Display Light Italics" charset="1" panose="02020402080505090204"/>
      <p:regular r:id="rId37"/>
    </p:embeddedFont>
    <p:embeddedFont>
      <p:font typeface="Noto Serif Display Medium" charset="1" panose="02020602080505020204"/>
      <p:regular r:id="rId38"/>
    </p:embeddedFont>
    <p:embeddedFont>
      <p:font typeface="Noto Serif Display Medium Italics" charset="1" panose="02020602080505090204"/>
      <p:regular r:id="rId39"/>
    </p:embeddedFont>
    <p:embeddedFont>
      <p:font typeface="Noto Serif Display Semi-Bold" charset="1" panose="02020702080505020204"/>
      <p:regular r:id="rId40"/>
    </p:embeddedFont>
    <p:embeddedFont>
      <p:font typeface="Noto Serif Display Semi-Bold Italics" charset="1" panose="02020702080505090204"/>
      <p:regular r:id="rId41"/>
    </p:embeddedFont>
    <p:embeddedFont>
      <p:font typeface="Noto Serif Display Ultra-Bold" charset="1" panose="02020902080505020204"/>
      <p:regular r:id="rId42"/>
    </p:embeddedFont>
    <p:embeddedFont>
      <p:font typeface="Noto Serif Display Ultra-Bold Italics" charset="1" panose="02020902080505090204"/>
      <p:regular r:id="rId43"/>
    </p:embeddedFont>
    <p:embeddedFont>
      <p:font typeface="Noto Serif Display Heavy" charset="1" panose="02020A02080505020204"/>
      <p:regular r:id="rId44"/>
    </p:embeddedFont>
    <p:embeddedFont>
      <p:font typeface="Noto Serif Display Heavy Italics" charset="1" panose="02020A02080505090204"/>
      <p:regular r:id="rId4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slides/slide1.xml" Type="http://schemas.openxmlformats.org/officeDocument/2006/relationships/slide"/><Relationship Id="rId47" Target="slides/slide2.xml" Type="http://schemas.openxmlformats.org/officeDocument/2006/relationships/slide"/><Relationship Id="rId48" Target="slides/slide3.xml" Type="http://schemas.openxmlformats.org/officeDocument/2006/relationships/slide"/><Relationship Id="rId49" Target="slides/slide4.xml" Type="http://schemas.openxmlformats.org/officeDocument/2006/relationships/slide"/><Relationship Id="rId5" Target="tableStyles.xml" Type="http://schemas.openxmlformats.org/officeDocument/2006/relationships/tableStyles"/><Relationship Id="rId50" Target="slides/slide5.xml" Type="http://schemas.openxmlformats.org/officeDocument/2006/relationships/slide"/><Relationship Id="rId51" Target="slides/slide6.xml" Type="http://schemas.openxmlformats.org/officeDocument/2006/relationships/slide"/><Relationship Id="rId52" Target="slides/slide7.xml" Type="http://schemas.openxmlformats.org/officeDocument/2006/relationships/slide"/><Relationship Id="rId53" Target="slides/slide8.xml" Type="http://schemas.openxmlformats.org/officeDocument/2006/relationships/slide"/><Relationship Id="rId54" Target="slides/slide9.xml" Type="http://schemas.openxmlformats.org/officeDocument/2006/relationships/slide"/><Relationship Id="rId55" Target="slides/slide10.xml" Type="http://schemas.openxmlformats.org/officeDocument/2006/relationships/slide"/><Relationship Id="rId56" Target="slides/slide11.xml" Type="http://schemas.openxmlformats.org/officeDocument/2006/relationships/slide"/><Relationship Id="rId57" Target="slides/slide12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075880" y="-2608992"/>
            <a:ext cx="5764372" cy="5764372"/>
          </a:xfrm>
          <a:custGeom>
            <a:avLst/>
            <a:gdLst/>
            <a:ahLst/>
            <a:cxnLst/>
            <a:rect r="r" b="b" t="t" l="l"/>
            <a:pathLst>
              <a:path h="5764372" w="5764372">
                <a:moveTo>
                  <a:pt x="0" y="0"/>
                </a:moveTo>
                <a:lnTo>
                  <a:pt x="5764372" y="0"/>
                </a:lnTo>
                <a:lnTo>
                  <a:pt x="5764372" y="5764372"/>
                </a:lnTo>
                <a:lnTo>
                  <a:pt x="0" y="57643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504737" y="7155378"/>
            <a:ext cx="5764372" cy="5764372"/>
          </a:xfrm>
          <a:custGeom>
            <a:avLst/>
            <a:gdLst/>
            <a:ahLst/>
            <a:cxnLst/>
            <a:rect r="r" b="b" t="t" l="l"/>
            <a:pathLst>
              <a:path h="5764372" w="5764372">
                <a:moveTo>
                  <a:pt x="0" y="0"/>
                </a:moveTo>
                <a:lnTo>
                  <a:pt x="5764372" y="0"/>
                </a:lnTo>
                <a:lnTo>
                  <a:pt x="5764372" y="5764372"/>
                </a:lnTo>
                <a:lnTo>
                  <a:pt x="0" y="57643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323266" y="1692333"/>
            <a:ext cx="1641468" cy="1463047"/>
          </a:xfrm>
          <a:custGeom>
            <a:avLst/>
            <a:gdLst/>
            <a:ahLst/>
            <a:cxnLst/>
            <a:rect r="r" b="b" t="t" l="l"/>
            <a:pathLst>
              <a:path h="1463047" w="1641468">
                <a:moveTo>
                  <a:pt x="0" y="0"/>
                </a:moveTo>
                <a:lnTo>
                  <a:pt x="1641468" y="0"/>
                </a:lnTo>
                <a:lnTo>
                  <a:pt x="1641468" y="1463047"/>
                </a:lnTo>
                <a:lnTo>
                  <a:pt x="0" y="14630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34789" y="238607"/>
            <a:ext cx="15915038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Noto Sans"/>
              </a:rPr>
              <a:t>KHOA KỸ THUẬT VÀ CÔNG NGHỆ</a:t>
            </a:r>
          </a:p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Noto Sans Bold"/>
              </a:rPr>
              <a:t>BỘ MÔN CÔNG NGHỆ THÔNG TIN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714800" y="3403488"/>
            <a:ext cx="7755017" cy="722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Times New Roman"/>
              </a:rPr>
              <a:t>BÁO CÁO ĐỒ ÁN CƠ SỞ NGÀNH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0" y="4337050"/>
            <a:ext cx="18288000" cy="1389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Times New Roman"/>
              </a:rPr>
              <a:t>NGHIÊN CỨU SỬ DỤNG ĐÁNH GIÁ BÀI TẬP LẬP TRÌNH TỰ ĐỘNG BẰNG GITHUB EDUCATION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029566" y="7069653"/>
            <a:ext cx="4483894" cy="1322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DejaVu Serif"/>
              </a:rPr>
              <a:t>GV HƯỚNG DẪN:</a:t>
            </a:r>
          </a:p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DejaVu Serif"/>
              </a:rPr>
              <a:t>NGUYỄN BẢO ÂN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907667" y="7069653"/>
            <a:ext cx="5595581" cy="1989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DejaVu Serif"/>
              </a:rPr>
              <a:t>SV THỰC HIỆN:</a:t>
            </a:r>
          </a:p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DejaVu Serif"/>
              </a:rPr>
              <a:t>TRƯƠNG PHÚC DUY</a:t>
            </a:r>
          </a:p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DejaVu Serif"/>
              </a:rPr>
              <a:t>110121147 - DA21TTC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08725" y="2045634"/>
            <a:ext cx="35275" cy="6925755"/>
          </a:xfrm>
          <a:custGeom>
            <a:avLst/>
            <a:gdLst/>
            <a:ahLst/>
            <a:cxnLst/>
            <a:rect r="r" b="b" t="t" l="l"/>
            <a:pathLst>
              <a:path h="6925755" w="35275">
                <a:moveTo>
                  <a:pt x="0" y="0"/>
                </a:moveTo>
                <a:lnTo>
                  <a:pt x="35275" y="0"/>
                </a:lnTo>
                <a:lnTo>
                  <a:pt x="35275" y="6925755"/>
                </a:lnTo>
                <a:lnTo>
                  <a:pt x="0" y="6925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22667" y="138497"/>
            <a:ext cx="9687752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00"/>
              </a:lnSpc>
            </a:pPr>
            <a:r>
              <a:rPr lang="en-US" sz="7500">
                <a:solidFill>
                  <a:srgbClr val="000000"/>
                </a:solidFill>
                <a:latin typeface="Noto Sans Bold"/>
              </a:rPr>
              <a:t>3. Kết quả làm được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72584" y="1940859"/>
            <a:ext cx="5623084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Noto Sans Bold"/>
              </a:rPr>
              <a:t>Kết quả làm được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446071" y="1940859"/>
            <a:ext cx="8841929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Noto Sans Bold"/>
              </a:rPr>
              <a:t>Kết quả chưa làm được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22667" y="3480404"/>
            <a:ext cx="8390828" cy="208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Noto Serif Display"/>
              </a:rPr>
              <a:t> Đã tạo được lớp học có thể tự động kiểm tra và chấm điểm bài tập lập trình.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22667" y="6303108"/>
            <a:ext cx="7603266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Noto Serif Display"/>
              </a:rPr>
              <a:t>Có thể kiểm tra các bài tập lập trình đơn giản.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734187" y="3480404"/>
            <a:ext cx="8265698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Noto Serif Display"/>
              </a:rPr>
              <a:t>Chưa thể áp dụng đối với những bài tập lập trình khó.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734187" y="6303108"/>
            <a:ext cx="8265698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Noto Serif Display"/>
              </a:rPr>
              <a:t>Chưa thể áp dụng vào kiểm tra quá trình và thi.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46691" y="304800"/>
            <a:ext cx="9677281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00"/>
              </a:lnSpc>
            </a:pPr>
            <a:r>
              <a:rPr lang="en-US" sz="7500">
                <a:solidFill>
                  <a:srgbClr val="000000"/>
                </a:solidFill>
                <a:latin typeface="Noto Sans Bold"/>
              </a:rPr>
              <a:t>4. Hướng phát triển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482199"/>
            <a:ext cx="1112472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Noto Serif Display"/>
              </a:rPr>
              <a:t>Áp dụng được với các bài tập lập trình khó.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4047474"/>
            <a:ext cx="9950887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Noto Serif Display"/>
              </a:rPr>
              <a:t>Áp dụng được nhiều bài kiểm tra hơn.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612749"/>
            <a:ext cx="1326975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863596" indent="-431798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Noto Serif Display"/>
              </a:rPr>
              <a:t>Có thể được sử dụng trong kiểm tra quá trình và thi.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515937" y="766190"/>
            <a:ext cx="10828489" cy="7329165"/>
            <a:chOff x="0" y="0"/>
            <a:chExt cx="14437985" cy="9772219"/>
          </a:xfrm>
        </p:grpSpPr>
        <p:sp>
          <p:nvSpPr>
            <p:cNvPr name="TextBox 3" id="3"/>
            <p:cNvSpPr txBox="true"/>
            <p:nvPr/>
          </p:nvSpPr>
          <p:spPr>
            <a:xfrm rot="-592460">
              <a:off x="321423" y="1551946"/>
              <a:ext cx="13634597" cy="41250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455"/>
                </a:lnSpc>
                <a:spcBef>
                  <a:spcPct val="0"/>
                </a:spcBef>
              </a:pPr>
              <a:r>
                <a:rPr lang="en-US" sz="22455">
                  <a:solidFill>
                    <a:srgbClr val="F6F3E4"/>
                  </a:solidFill>
                  <a:latin typeface="Bukhari Script Bold"/>
                </a:rPr>
                <a:t>Thank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-515361">
              <a:off x="1792625" y="5132967"/>
              <a:ext cx="12434519" cy="37318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0210"/>
                </a:lnSpc>
                <a:spcBef>
                  <a:spcPct val="0"/>
                </a:spcBef>
              </a:pPr>
              <a:r>
                <a:rPr lang="en-US" sz="20210">
                  <a:solidFill>
                    <a:srgbClr val="F6F3E4"/>
                  </a:solidFill>
                  <a:latin typeface="Bukhari Script Bold"/>
                </a:rPr>
                <a:t>you!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-2504737" y="7155378"/>
            <a:ext cx="5764372" cy="5764372"/>
          </a:xfrm>
          <a:custGeom>
            <a:avLst/>
            <a:gdLst/>
            <a:ahLst/>
            <a:cxnLst/>
            <a:rect r="r" b="b" t="t" l="l"/>
            <a:pathLst>
              <a:path h="5764372" w="5764372">
                <a:moveTo>
                  <a:pt x="0" y="0"/>
                </a:moveTo>
                <a:lnTo>
                  <a:pt x="5764372" y="0"/>
                </a:lnTo>
                <a:lnTo>
                  <a:pt x="5764372" y="5764372"/>
                </a:lnTo>
                <a:lnTo>
                  <a:pt x="0" y="57643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075880" y="-2608992"/>
            <a:ext cx="5764372" cy="5764372"/>
          </a:xfrm>
          <a:custGeom>
            <a:avLst/>
            <a:gdLst/>
            <a:ahLst/>
            <a:cxnLst/>
            <a:rect r="r" b="b" t="t" l="l"/>
            <a:pathLst>
              <a:path h="5764372" w="5764372">
                <a:moveTo>
                  <a:pt x="0" y="0"/>
                </a:moveTo>
                <a:lnTo>
                  <a:pt x="5764372" y="0"/>
                </a:lnTo>
                <a:lnTo>
                  <a:pt x="5764372" y="5764372"/>
                </a:lnTo>
                <a:lnTo>
                  <a:pt x="0" y="57643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966275" y="1390498"/>
            <a:ext cx="554235" cy="7125883"/>
          </a:xfrm>
          <a:custGeom>
            <a:avLst/>
            <a:gdLst/>
            <a:ahLst/>
            <a:cxnLst/>
            <a:rect r="r" b="b" t="t" l="l"/>
            <a:pathLst>
              <a:path h="7125883" w="554235">
                <a:moveTo>
                  <a:pt x="0" y="0"/>
                </a:moveTo>
                <a:lnTo>
                  <a:pt x="554235" y="0"/>
                </a:lnTo>
                <a:lnTo>
                  <a:pt x="554235" y="7125883"/>
                </a:lnTo>
                <a:lnTo>
                  <a:pt x="0" y="71258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06780" y="3613151"/>
            <a:ext cx="5619393" cy="1530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Times New Roman"/>
              </a:rPr>
              <a:t>NỘI DUNG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550060" y="1827848"/>
            <a:ext cx="6857847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22679" indent="-561340" lvl="1">
              <a:lnSpc>
                <a:spcPts val="7279"/>
              </a:lnSpc>
              <a:buAutoNum type="arabicPeriod" startAt="1"/>
            </a:pPr>
            <a:r>
              <a:rPr lang="en-US" sz="5199">
                <a:solidFill>
                  <a:srgbClr val="000000"/>
                </a:solidFill>
                <a:latin typeface="DejaVu Serif"/>
              </a:rPr>
              <a:t>Tổng quan đề tài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021234" y="3629343"/>
            <a:ext cx="6588086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</a:rPr>
              <a:t>2. Đánh giá kết quả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021234" y="5430838"/>
            <a:ext cx="3670340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</a:rPr>
              <a:t>3. Kết luận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021234" y="7232333"/>
            <a:ext cx="6637377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</a:rPr>
              <a:t>4. Hướng phát triển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176059" y="2155774"/>
            <a:ext cx="35275" cy="6925755"/>
          </a:xfrm>
          <a:custGeom>
            <a:avLst/>
            <a:gdLst/>
            <a:ahLst/>
            <a:cxnLst/>
            <a:rect r="r" b="b" t="t" l="l"/>
            <a:pathLst>
              <a:path h="6925755" w="35275">
                <a:moveTo>
                  <a:pt x="0" y="0"/>
                </a:moveTo>
                <a:lnTo>
                  <a:pt x="35275" y="0"/>
                </a:lnTo>
                <a:lnTo>
                  <a:pt x="35275" y="6925755"/>
                </a:lnTo>
                <a:lnTo>
                  <a:pt x="0" y="6925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104226"/>
            <a:ext cx="8821460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554480" indent="-777240" lvl="1">
              <a:lnSpc>
                <a:spcPts val="10080"/>
              </a:lnSpc>
              <a:buAutoNum type="arabicPeriod" startAt="1"/>
            </a:pPr>
            <a:r>
              <a:rPr lang="en-US" sz="7200">
                <a:solidFill>
                  <a:srgbClr val="000000"/>
                </a:solidFill>
                <a:latin typeface="Noto Sans"/>
              </a:rPr>
              <a:t>Tổng quan đề tài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94600" y="2324981"/>
            <a:ext cx="5780247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DejaVu Serif"/>
              </a:rPr>
              <a:t>Lý do chọn đề tài: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951836" y="2317361"/>
            <a:ext cx="2794516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DejaVu Serif"/>
              </a:rPr>
              <a:t>Phạm vi: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-237576" y="4030554"/>
            <a:ext cx="811630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DejaVu Serif"/>
              </a:rPr>
              <a:t>Tính tiện lợi và hiệu quả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-237576" y="5542452"/>
            <a:ext cx="8638971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DejaVu Serif"/>
              </a:rPr>
              <a:t>Giảm thời gian và công sức của giáo viên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405791" y="3436511"/>
            <a:ext cx="9886605" cy="1844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DejaVu Serif"/>
              </a:rPr>
              <a:t>Nội dung: Nghiên cứu sử dụng đánh giá bài tập lập trình tự động bằng GitHub Education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405791" y="5931389"/>
            <a:ext cx="8917900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DejaVu Serif"/>
              </a:rPr>
              <a:t>Phạm vi: GitHub, GitHub Classroom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405791" y="7423448"/>
            <a:ext cx="7726071" cy="1225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DejaVu Serif"/>
              </a:rPr>
              <a:t>Thời gian: Học kỳ I năm học 2023 - 2024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152880" y="1174052"/>
            <a:ext cx="36206" cy="7416240"/>
          </a:xfrm>
          <a:custGeom>
            <a:avLst/>
            <a:gdLst/>
            <a:ahLst/>
            <a:cxnLst/>
            <a:rect r="r" b="b" t="t" l="l"/>
            <a:pathLst>
              <a:path h="7416240" w="36206">
                <a:moveTo>
                  <a:pt x="0" y="0"/>
                </a:moveTo>
                <a:lnTo>
                  <a:pt x="36206" y="0"/>
                </a:lnTo>
                <a:lnTo>
                  <a:pt x="36206" y="7416240"/>
                </a:lnTo>
                <a:lnTo>
                  <a:pt x="0" y="7416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27821" y="514667"/>
            <a:ext cx="2773442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000000"/>
                </a:solidFill>
                <a:latin typeface="DejaVu Serif"/>
              </a:rPr>
              <a:t>Yêu cầu: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486305" y="528002"/>
            <a:ext cx="7772995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DejaVu Serif"/>
              </a:rPr>
              <a:t>Phương pháp thực hiện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2037794"/>
            <a:ext cx="5381625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DejaVu Serif"/>
              </a:rPr>
              <a:t>Có tài khoản GitHub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3294221"/>
            <a:ext cx="7943330" cy="1844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DejaVu Serif"/>
              </a:rPr>
              <a:t>Có tài khoản email trường hoặc tài liệu chứng minh hiện tại là sinh viên.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0" y="5786596"/>
            <a:ext cx="7763387" cy="246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DejaVu Serif"/>
              </a:rPr>
              <a:t>Hiện đang theo học khóa học cấp bằng hoặc bằng tốt nghiệp như cao đẳng, đại học, hoặc cơ sở giáo dục tương tự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398636" y="2210991"/>
            <a:ext cx="5874068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DejaVu Serif"/>
              </a:rPr>
              <a:t>Tạo GitHub Classroom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398636" y="3451106"/>
            <a:ext cx="9599845" cy="1225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DejaVu Serif"/>
              </a:rPr>
              <a:t>Học sinh chấp nhận bài tập GitHub Actions sẽ chạy lệnh chấm bài tự động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398636" y="5310346"/>
            <a:ext cx="9403589" cy="1844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000000"/>
                </a:solidFill>
                <a:latin typeface="DejaVu Serif"/>
              </a:rPr>
              <a:t>Có thể sử dụng framework, chạy lệnh tùy chỉnh, viết input/output để kiểm tra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133999" y="3594962"/>
            <a:ext cx="4391336" cy="4365504"/>
          </a:xfrm>
          <a:custGeom>
            <a:avLst/>
            <a:gdLst/>
            <a:ahLst/>
            <a:cxnLst/>
            <a:rect r="r" b="b" t="t" l="l"/>
            <a:pathLst>
              <a:path h="4365504" w="4391336">
                <a:moveTo>
                  <a:pt x="0" y="0"/>
                </a:moveTo>
                <a:lnTo>
                  <a:pt x="4391336" y="0"/>
                </a:lnTo>
                <a:lnTo>
                  <a:pt x="4391336" y="4365504"/>
                </a:lnTo>
                <a:lnTo>
                  <a:pt x="0" y="43655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75125" y="2996707"/>
            <a:ext cx="5220131" cy="5220131"/>
          </a:xfrm>
          <a:custGeom>
            <a:avLst/>
            <a:gdLst/>
            <a:ahLst/>
            <a:cxnLst/>
            <a:rect r="r" b="b" t="t" l="l"/>
            <a:pathLst>
              <a:path h="5220131" w="5220131">
                <a:moveTo>
                  <a:pt x="0" y="0"/>
                </a:moveTo>
                <a:lnTo>
                  <a:pt x="5220131" y="0"/>
                </a:lnTo>
                <a:lnTo>
                  <a:pt x="5220131" y="5220132"/>
                </a:lnTo>
                <a:lnTo>
                  <a:pt x="0" y="52201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135519" y="457200"/>
            <a:ext cx="5304234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000000"/>
                </a:solidFill>
                <a:latin typeface="Noto Sans"/>
              </a:rPr>
              <a:t>Công cụ hỗ trợ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783203" y="2584011"/>
            <a:ext cx="13136539" cy="6310030"/>
          </a:xfrm>
          <a:custGeom>
            <a:avLst/>
            <a:gdLst/>
            <a:ahLst/>
            <a:cxnLst/>
            <a:rect r="r" b="b" t="t" l="l"/>
            <a:pathLst>
              <a:path h="6310030" w="13136539">
                <a:moveTo>
                  <a:pt x="0" y="0"/>
                </a:moveTo>
                <a:lnTo>
                  <a:pt x="13136540" y="0"/>
                </a:lnTo>
                <a:lnTo>
                  <a:pt x="13136540" y="6310030"/>
                </a:lnTo>
                <a:lnTo>
                  <a:pt x="0" y="63100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3668" y="348615"/>
            <a:ext cx="8315325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>
                <a:solidFill>
                  <a:srgbClr val="000000"/>
                </a:solidFill>
                <a:latin typeface="Noto Sans"/>
              </a:rPr>
              <a:t>2. Đánh giá kết quả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97848" y="2534859"/>
            <a:ext cx="14292304" cy="6135708"/>
          </a:xfrm>
          <a:custGeom>
            <a:avLst/>
            <a:gdLst/>
            <a:ahLst/>
            <a:cxnLst/>
            <a:rect r="r" b="b" t="t" l="l"/>
            <a:pathLst>
              <a:path h="6135708" w="14292304">
                <a:moveTo>
                  <a:pt x="0" y="0"/>
                </a:moveTo>
                <a:lnTo>
                  <a:pt x="14292304" y="0"/>
                </a:lnTo>
                <a:lnTo>
                  <a:pt x="14292304" y="6135709"/>
                </a:lnTo>
                <a:lnTo>
                  <a:pt x="0" y="61357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3668" y="348615"/>
            <a:ext cx="8315325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>
                <a:solidFill>
                  <a:srgbClr val="000000"/>
                </a:solidFill>
                <a:latin typeface="Noto Sans"/>
              </a:rPr>
              <a:t>2. Đánh giá kết quả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6130" y="1841623"/>
            <a:ext cx="15773170" cy="8034375"/>
          </a:xfrm>
          <a:custGeom>
            <a:avLst/>
            <a:gdLst/>
            <a:ahLst/>
            <a:cxnLst/>
            <a:rect r="r" b="b" t="t" l="l"/>
            <a:pathLst>
              <a:path h="8034375" w="15773170">
                <a:moveTo>
                  <a:pt x="0" y="0"/>
                </a:moveTo>
                <a:lnTo>
                  <a:pt x="15773170" y="0"/>
                </a:lnTo>
                <a:lnTo>
                  <a:pt x="15773170" y="8034374"/>
                </a:lnTo>
                <a:lnTo>
                  <a:pt x="0" y="80343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3668" y="348615"/>
            <a:ext cx="8315325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>
                <a:solidFill>
                  <a:srgbClr val="000000"/>
                </a:solidFill>
                <a:latin typeface="Noto Sans"/>
              </a:rPr>
              <a:t>2. Đánh giá kết quả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69128" y="1915519"/>
            <a:ext cx="14149745" cy="7882396"/>
          </a:xfrm>
          <a:custGeom>
            <a:avLst/>
            <a:gdLst/>
            <a:ahLst/>
            <a:cxnLst/>
            <a:rect r="r" b="b" t="t" l="l"/>
            <a:pathLst>
              <a:path h="7882396" w="14149745">
                <a:moveTo>
                  <a:pt x="0" y="0"/>
                </a:moveTo>
                <a:lnTo>
                  <a:pt x="14149744" y="0"/>
                </a:lnTo>
                <a:lnTo>
                  <a:pt x="14149744" y="7882396"/>
                </a:lnTo>
                <a:lnTo>
                  <a:pt x="0" y="78823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3668" y="348615"/>
            <a:ext cx="8315325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>
                <a:solidFill>
                  <a:srgbClr val="000000"/>
                </a:solidFill>
                <a:latin typeface="Noto Sans"/>
              </a:rPr>
              <a:t>2. Đánh giá kết quả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DAGCjHogIZ8</dc:identifier>
  <dcterms:modified xsi:type="dcterms:W3CDTF">2011-08-01T06:04:30Z</dcterms:modified>
  <cp:revision>1</cp:revision>
  <dc:title>Thêm tiêu đề</dc:title>
</cp:coreProperties>
</file>

<file path=docProps/thumbnail.jpeg>
</file>